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3" r:id="rId6"/>
    <p:sldId id="266" r:id="rId7"/>
    <p:sldId id="269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5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6858000" cy="28194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Издержки и формирование прибыли на предприятии</a:t>
            </a:r>
            <a:endParaRPr lang="ru-RU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Себестоимость продукции, понятие, состав, структура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Прибыль предприятия.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Показатели рентабельности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5400">
                <a:latin typeface="Times New Roman" pitchFamily="18" charset="0"/>
              </a:rPr>
              <a:t>СЕБЕСТОИМОСТЬ ПРОДУКЦИИ </a:t>
            </a:r>
            <a:br>
              <a:rPr lang="ru-RU" sz="5400">
                <a:latin typeface="Times New Roman" pitchFamily="18" charset="0"/>
              </a:rPr>
            </a:br>
            <a:r>
              <a:rPr lang="ru-RU" sz="5400">
                <a:latin typeface="Times New Roman" pitchFamily="18" charset="0"/>
              </a:rPr>
              <a:t>– это выраженные в денежной форме текущие затраты предприятия на производство и реализацию продукции.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3886200"/>
          </a:xfrm>
        </p:spPr>
        <p:txBody>
          <a:bodyPr/>
          <a:lstStyle/>
          <a:p>
            <a:pPr algn="l"/>
            <a:r>
              <a:rPr lang="ru-RU" b="1" dirty="0">
                <a:latin typeface="Times New Roman" pitchFamily="18" charset="0"/>
              </a:rPr>
              <a:t>Классификация затрат </a:t>
            </a:r>
            <a:r>
              <a:rPr lang="ru-RU" b="1" dirty="0" smtClean="0">
                <a:latin typeface="Times New Roman" pitchFamily="18" charset="0"/>
              </a:rPr>
              <a:t>предприятия</a:t>
            </a:r>
            <a:r>
              <a:rPr lang="ru-RU" dirty="0" smtClean="0">
                <a:latin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1</a:t>
            </a:r>
            <a:r>
              <a:rPr lang="ru-RU" sz="2800" dirty="0">
                <a:latin typeface="Times New Roman" pitchFamily="18" charset="0"/>
              </a:rPr>
              <a:t>. </a:t>
            </a:r>
            <a:r>
              <a:rPr lang="ru-RU" sz="2800" i="1" dirty="0">
                <a:latin typeface="Times New Roman" pitchFamily="18" charset="0"/>
              </a:rPr>
              <a:t>По экономическому  содержанию</a:t>
            </a:r>
            <a:r>
              <a:rPr lang="ru-RU" sz="2800" dirty="0">
                <a:latin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</a:rPr>
            </a:br>
            <a:r>
              <a:rPr lang="ru-RU" sz="2800" dirty="0">
                <a:latin typeface="Times New Roman" pitchFamily="18" charset="0"/>
              </a:rPr>
              <a:t>- экономические элементы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</a:rPr>
              <a:t>Наиболее общие группы однородных затрат, возникающих на всех стадиях производственного процесса, которые позволяют более точно исчислять величину того или иного экономического ресурса;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426720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-статьи калькуляции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. Затраты на единицу продукции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20980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</a:rPr>
              <a:t>. </a:t>
            </a:r>
            <a:r>
              <a:rPr lang="ru-RU" sz="3200" b="1" i="1" dirty="0">
                <a:latin typeface="Times New Roman" pitchFamily="18" charset="0"/>
              </a:rPr>
              <a:t>По цели исчисления</a:t>
            </a:r>
            <a:r>
              <a:rPr lang="ru-RU" sz="3200" b="1" dirty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sz="2000" dirty="0">
                <a:latin typeface="Times New Roman" pitchFamily="18" charset="0"/>
              </a:rPr>
              <a:t>- экономические элементы для целей бухгалтерского учета. </a:t>
            </a:r>
            <a:r>
              <a:rPr lang="ru-RU" sz="2000" dirty="0" smtClean="0">
                <a:latin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Материальные </a:t>
            </a:r>
            <a:r>
              <a:rPr lang="ru-RU" sz="2000" dirty="0">
                <a:latin typeface="Times New Roman" pitchFamily="18" charset="0"/>
              </a:rPr>
              <a:t>затраты, затраты на оплату труда,</a:t>
            </a:r>
            <a:br>
              <a:rPr lang="ru-RU" sz="2000" dirty="0">
                <a:latin typeface="Times New Roman" pitchFamily="18" charset="0"/>
              </a:rPr>
            </a:br>
            <a:r>
              <a:rPr lang="ru-RU" sz="2000" dirty="0">
                <a:latin typeface="Times New Roman" pitchFamily="18" charset="0"/>
              </a:rPr>
              <a:t>отчисления на социальные нужды, прочие затраты.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2274838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-экономические элементы для целей налогового учета. Материальные расходы, расходы на оплату труда, суммы начислений амортизации, прочие расходы.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экономические элементы для целей управленческого учета (на предприятии). Группы затрат, определяемые внутренними стандартами. 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4495800"/>
            <a:ext cx="876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калькуляционные статьи. Наиболее общие группы затрат, возникающие на конкретных стадиях производственного процесса или связанные с конкретным видом деятельности, которые позволяют наиболее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точно исчислять ту или иную статью себестоимости продукции;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586740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-плановые затраты. Для целей планирования;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- фактические затраты. Для целей внутренней и внешней отчетности.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3276600"/>
          </a:xfrm>
        </p:spPr>
        <p:txBody>
          <a:bodyPr>
            <a:normAutofit/>
          </a:bodyPr>
          <a:lstStyle/>
          <a:p>
            <a:r>
              <a:rPr lang="ru-RU" sz="2400" i="1" dirty="0">
                <a:latin typeface="Times New Roman" pitchFamily="18" charset="0"/>
              </a:rPr>
              <a:t>3. </a:t>
            </a:r>
            <a:r>
              <a:rPr lang="ru-RU" sz="3200" i="1" dirty="0">
                <a:latin typeface="Times New Roman" pitchFamily="18" charset="0"/>
              </a:rPr>
              <a:t>По наиболее общей функции</a:t>
            </a:r>
            <a:r>
              <a:rPr lang="ru-RU" sz="2400" dirty="0">
                <a:latin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</a:rPr>
            </a:br>
            <a:r>
              <a:rPr lang="ru-RU" sz="2400" dirty="0">
                <a:latin typeface="Times New Roman" pitchFamily="18" charset="0"/>
              </a:rPr>
              <a:t>- технологические. Связаны с непосредственным воздействием на предметы труда;</a:t>
            </a:r>
            <a:br>
              <a:rPr lang="ru-RU" sz="2400" dirty="0">
                <a:latin typeface="Times New Roman" pitchFamily="18" charset="0"/>
              </a:rPr>
            </a:br>
            <a:r>
              <a:rPr lang="ru-RU" sz="2400" dirty="0">
                <a:latin typeface="Times New Roman" pitchFamily="18" charset="0"/>
              </a:rPr>
              <a:t>- расходы по обслуживанию. Связаны с созданием условий для осуществления производственной и непроизводственной деятельности;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828836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</a:t>
            </a:r>
            <a:r>
              <a:rPr lang="ru-RU" dirty="0" smtClean="0">
                <a:latin typeface="Times New Roman" pitchFamily="18" charset="0"/>
              </a:rPr>
              <a:t>расходы по управлению. Связаны с функционированием высшего управленческого персонала предприятия и отдельных его подразделений.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4038600"/>
            <a:ext cx="86106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latin typeface="Times New Roman" pitchFamily="18" charset="0"/>
              </a:rPr>
              <a:t>4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. По признаку связи с выпуском продукции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производственные. Связаны с производством и реализацией продукцией. </a:t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непроизводственные. Связаны с непроизводственной деятельностью  предприятия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286000"/>
          </a:xfrm>
        </p:spPr>
        <p:txBody>
          <a:bodyPr>
            <a:normAutofit/>
          </a:bodyPr>
          <a:lstStyle/>
          <a:p>
            <a:r>
              <a:rPr lang="ru-RU" sz="2400" i="1" dirty="0">
                <a:latin typeface="Times New Roman" pitchFamily="18" charset="0"/>
              </a:rPr>
              <a:t>5</a:t>
            </a:r>
            <a:r>
              <a:rPr lang="ru-RU" sz="2800" i="1" dirty="0">
                <a:latin typeface="Times New Roman" pitchFamily="18" charset="0"/>
              </a:rPr>
              <a:t>. По характеру производственной деятельности.</a:t>
            </a:r>
            <a:r>
              <a:rPr lang="ru-RU" sz="2400" i="1" dirty="0">
                <a:latin typeface="Times New Roman" pitchFamily="18" charset="0"/>
              </a:rPr>
              <a:t/>
            </a:r>
            <a:br>
              <a:rPr lang="ru-RU" sz="2400" i="1" dirty="0">
                <a:latin typeface="Times New Roman" pitchFamily="18" charset="0"/>
              </a:rPr>
            </a:br>
            <a:r>
              <a:rPr lang="ru-RU" sz="2400" dirty="0">
                <a:latin typeface="Times New Roman" pitchFamily="18" charset="0"/>
              </a:rPr>
              <a:t>- основные. Затраты основного производства;</a:t>
            </a:r>
            <a:br>
              <a:rPr lang="ru-RU" sz="2400" dirty="0">
                <a:latin typeface="Times New Roman" pitchFamily="18" charset="0"/>
              </a:rPr>
            </a:br>
            <a:r>
              <a:rPr lang="ru-RU" sz="2400" dirty="0">
                <a:latin typeface="Times New Roman" pitchFamily="18" charset="0"/>
              </a:rPr>
              <a:t>- вспомогательные. Затраты, обеспечивающие подачу энергии, транспортное обслуживание, ремонт основных  средств.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2259449"/>
            <a:ext cx="86868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6. По степени включения в себестоимость продукции.</a:t>
            </a:r>
            <a:br>
              <a:rPr lang="ru-RU" sz="28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полностью включаемые. </a:t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Не установлено каких-либо ограничений;</a:t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ограниченно включаемые. Включение возможно в рамках установленных пределов, нормативов;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не включаемые в себестоимость. Производственные затраты, включение которых в себестоимость продукции запрещено.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286000"/>
          </a:xfrm>
        </p:spPr>
        <p:txBody>
          <a:bodyPr>
            <a:normAutofit fontScale="90000"/>
          </a:bodyPr>
          <a:lstStyle/>
          <a:p>
            <a:r>
              <a:rPr lang="ru-RU" sz="2800" i="1" dirty="0">
                <a:latin typeface="Times New Roman" pitchFamily="18" charset="0"/>
              </a:rPr>
              <a:t>7. По способу отнесения затрат на  себестоимость продукции.</a:t>
            </a:r>
            <a:br>
              <a:rPr lang="ru-RU" sz="2800" i="1" dirty="0">
                <a:latin typeface="Times New Roman" pitchFamily="18" charset="0"/>
              </a:rPr>
            </a:br>
            <a:r>
              <a:rPr lang="ru-RU" sz="2400" dirty="0">
                <a:latin typeface="Times New Roman" pitchFamily="18" charset="0"/>
              </a:rPr>
              <a:t>- прямые. Относятся непосредственно на себестоимость изделия;</a:t>
            </a:r>
            <a:br>
              <a:rPr lang="ru-RU" sz="2400" dirty="0">
                <a:latin typeface="Times New Roman" pitchFamily="18" charset="0"/>
              </a:rPr>
            </a:br>
            <a:r>
              <a:rPr lang="ru-RU" sz="2400" dirty="0">
                <a:latin typeface="Times New Roman" pitchFamily="18" charset="0"/>
              </a:rPr>
              <a:t>- косвенные. Не могут быть отнесены непосредственно на себестоимость изделия, а распределяются между видами продукции пропорционально какой-либо величине</a:t>
            </a:r>
            <a:r>
              <a:rPr lang="ru-RU" sz="2400" dirty="0" smtClean="0">
                <a:latin typeface="Times New Roman" pitchFamily="18" charset="0"/>
              </a:rPr>
              <a:t>.</a:t>
            </a:r>
            <a:br>
              <a:rPr lang="ru-RU" sz="2400" dirty="0" smtClean="0">
                <a:latin typeface="Times New Roman" pitchFamily="18" charset="0"/>
              </a:rPr>
            </a:br>
            <a:endParaRPr lang="ru-RU" sz="2400" dirty="0"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2382560"/>
            <a:ext cx="8534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8. По признаку зависимости от объема производст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ва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/>
            </a:r>
            <a:b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переменные. Зависят от изменения объема производства;</a:t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условно-постоянные. Зависят очень незначительно или не зависят совсем от изменения объема производства.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i="1" dirty="0">
                <a:latin typeface="Times New Roman" pitchFamily="18" charset="0"/>
              </a:rPr>
              <a:t>9. По составу затрат</a:t>
            </a:r>
            <a:br>
              <a:rPr lang="ru-RU" i="1" dirty="0">
                <a:latin typeface="Times New Roman" pitchFamily="18" charset="0"/>
              </a:rPr>
            </a:br>
            <a:r>
              <a:rPr lang="ru-RU" i="1" dirty="0">
                <a:latin typeface="Times New Roman" pitchFamily="18" charset="0"/>
              </a:rPr>
              <a:t/>
            </a:r>
            <a:br>
              <a:rPr lang="ru-RU" i="1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- простые. Состоят из одного экономического элемента;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- комплексные. Состоят из нескольких экономических элементов с одинаковым производственным значением.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i="1">
                <a:latin typeface="Times New Roman" pitchFamily="18" charset="0"/>
              </a:rPr>
              <a:t>10. По охвату нормирования</a:t>
            </a:r>
            <a:br>
              <a:rPr lang="ru-RU" i="1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нормируемые. Могут быть рассчитаны до начала планируемого периода;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ненормируемые. Не могут быть рассчитаны до начала планируемого периода, например, затраты, на исправление брака.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i="1">
                <a:latin typeface="Times New Roman" pitchFamily="18" charset="0"/>
              </a:rPr>
              <a:t>11. По периодичности возникновения</a:t>
            </a:r>
            <a:br>
              <a:rPr lang="ru-RU" i="1">
                <a:latin typeface="Times New Roman" pitchFamily="18" charset="0"/>
              </a:rPr>
            </a:br>
            <a:r>
              <a:rPr lang="ru-RU" i="1">
                <a:latin typeface="Times New Roman" pitchFamily="18" charset="0"/>
              </a:rPr>
              <a:t/>
            </a:r>
            <a:br>
              <a:rPr lang="ru-RU" i="1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текущие. Имеющие частую периодичность;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единовременные. Осуществляемые только один раз.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i="1">
                <a:latin typeface="Times New Roman" pitchFamily="18" charset="0"/>
              </a:rPr>
              <a:t>12. По признаку эффективности.</a:t>
            </a:r>
            <a:br>
              <a:rPr lang="ru-RU" i="1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производительные. На производство продукции установленного качества при рациональной технологии и организации  производства;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непроизводственные. Как следствие недостатков в технологии и организации производства.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Все затраты, образующие себестоимость продукции,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по калькуляционным статьям группируются следующим образом: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1) материалы;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2) возвратные отходы (вычитаются);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3) покупные комплектующие изделия и полуфабрикаты;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4) основная заработная плата производственных рабочих;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5) дополнительная заработная плата производственных рабочих;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6) отчисления на соц. налог;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7) общепроизводственные расходы (затраты на содержание оборудования и цеховые расходы);</a:t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ЦЕХОВАЯ СЕБЕСТОИМОСТЬ</a:t>
            </a: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8)</a:t>
            </a:r>
            <a:r>
              <a:rPr lang="ru-RU"/>
              <a:t> </a:t>
            </a:r>
            <a:r>
              <a:rPr lang="ru-RU">
                <a:latin typeface="Times New Roman" pitchFamily="18" charset="0"/>
              </a:rPr>
              <a:t>общехозяйственные расходы;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9) прочие производственные расходы;</a:t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ПРОИЗВОДСТВЕННАЯ СЕБЕСТОИМОСТЬ</a:t>
            </a:r>
            <a:br>
              <a:rPr lang="ru-RU" b="1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10) Внепроизводственные (коммерческие) расходы;</a:t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ПОЛНАЯ СЕБЕСТОИМОСТЬ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3600">
                <a:latin typeface="Times New Roman" pitchFamily="18" charset="0"/>
              </a:rPr>
              <a:t>К общепроизводственным расходам относят: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1) расходы на содержание и эксплуатацию оборудования: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- амортизация оборудования и транспортных средств;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-издержки на содержание и эксплуатацию оборудования;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- расходы по страхованию оборудования;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- оплата труда рабочих, обслуживающих оборудование;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/>
              <a:t> </a:t>
            </a:r>
            <a:r>
              <a:rPr lang="ru-RU">
                <a:latin typeface="Times New Roman" pitchFamily="18" charset="0"/>
              </a:rPr>
              <a:t>расходы всех видов энергии, воды, пара, сжатого воздуха, услуг вспомогательных производств;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расходы на ремонт оборудования, технические осмотры, уход;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другие расходы, связанные с использованием оборудования.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2) цеховые расходы: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оплата труда аппарата управления цехов;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содержание, ремонт и амортизация  зданий, сооружений, инвентаря;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арендная плата за помещения, машины, оборудование и другие объекты, используемые в производстве;</a:t>
            </a:r>
            <a:r>
              <a:rPr lang="ru-RU" sz="4000"/>
              <a:t> </a:t>
            </a:r>
            <a:br>
              <a:rPr lang="ru-RU" sz="4000"/>
            </a:br>
            <a:r>
              <a:rPr lang="ru-RU" sz="4000">
                <a:latin typeface="Times New Roman" pitchFamily="18" charset="0"/>
              </a:rPr>
              <a:t>- другие затраты, связанные с управлением производственными подразделениями.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К общехозяйственным расходам относят: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административно-управленческие расходы;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содержание общехозяйственного персонала, не связанного с производственным процессом;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амортизационные отчисления и расходы на ремонт основных средств управленческого и общехозяйственного назначения;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</a:rPr>
              <a:t>ПРИБЫЛЬ ПРЕДПРИЯТИЯ.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ПОКАЗАТЕЛИ РЕНТАБЕЛЬНОСТИ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ПРИБЫЛЬ </a:t>
            </a:r>
            <a:r>
              <a:rPr lang="ru-RU">
                <a:latin typeface="Times New Roman" pitchFamily="18" charset="0"/>
              </a:rPr>
              <a:t>–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денежное выражение основной части денежных накоплений, создаваемых предприятиями любой формы собственности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</a:rPr>
              <a:t>Значение прибыли:  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прибыль является показателем, наиболее  полно отражающим эффективность производства, 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объем и качество производимой продукции, 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состояние производительности труда, 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уровень себестоимости.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ФУНКЦИИ ПРИБЫЛИ: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1) отражает конечный финансовый результат, т.е. характеризует экономический эффект, полученный в результате деятельности предприятия.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2) стимулирующая функция состоит в том, что прибыль одновременно является финансовым результатом  и основным элементом финансовых ресурсов предприятия.</a:t>
            </a:r>
            <a:r>
              <a:rPr lang="ru-RU"/>
              <a:t> 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> </a:t>
            </a:r>
            <a:r>
              <a:rPr lang="ru-RU">
                <a:latin typeface="Times New Roman" pitchFamily="18" charset="0"/>
              </a:rPr>
              <a:t>3) прибыль является одним из источников формирования бюджетов разных уровней.</a:t>
            </a:r>
            <a:r>
              <a:rPr lang="ru-RU"/>
              <a:t> </a:t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3600">
                <a:latin typeface="Times New Roman" pitchFamily="18" charset="0"/>
              </a:rPr>
              <a:t>В хозяйственной практике выделяют следующие виды прибыли:</a:t>
            </a:r>
            <a:br>
              <a:rPr lang="ru-RU" sz="3600">
                <a:latin typeface="Times New Roman" pitchFamily="18" charset="0"/>
              </a:rPr>
            </a:br>
            <a:r>
              <a:rPr lang="ru-RU" sz="3200">
                <a:latin typeface="Times New Roman" pitchFamily="18" charset="0"/>
              </a:rPr>
              <a:t>1) </a:t>
            </a:r>
            <a:r>
              <a:rPr lang="ru-RU" sz="3200" b="1">
                <a:latin typeface="Times New Roman" pitchFamily="18" charset="0"/>
              </a:rPr>
              <a:t>валовая прибыль</a:t>
            </a:r>
            <a:r>
              <a:rPr lang="ru-RU" sz="3200">
                <a:latin typeface="Times New Roman" pitchFamily="18" charset="0"/>
              </a:rPr>
              <a:t> – разница между выручкой от реализации и производственной себестоимостью;</a:t>
            </a:r>
            <a:br>
              <a:rPr lang="ru-RU" sz="3200">
                <a:latin typeface="Times New Roman" pitchFamily="18" charset="0"/>
              </a:rPr>
            </a:br>
            <a:r>
              <a:rPr lang="ru-RU" sz="3200">
                <a:latin typeface="Times New Roman" pitchFamily="18" charset="0"/>
              </a:rPr>
              <a:t>2) </a:t>
            </a:r>
            <a:r>
              <a:rPr lang="ru-RU" sz="3200" b="1">
                <a:latin typeface="Times New Roman" pitchFamily="18" charset="0"/>
              </a:rPr>
              <a:t>прибыль от реализации продукции (работ, услуг)</a:t>
            </a:r>
            <a:r>
              <a:rPr lang="ru-RU" sz="3200">
                <a:latin typeface="Times New Roman" pitchFamily="18" charset="0"/>
              </a:rPr>
              <a:t> – это финансовый  результат, полученный  от основной деятельности предприятия, которая  может осуществляться в любых видах, зафиксированных в его уставе и не запрещенных законом. Прибыль на предприятии представляет собой разницу между доходами и расходами предприятия;</a:t>
            </a:r>
            <a:r>
              <a:rPr lang="ru-RU" sz="4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3) суммарные доходы.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В зависимости от их характера, получения и направлений деятельности  предприятия подразделяются на: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доходы от обычных видов деятельности;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операционные  доходы;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внереализационные  доходы;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чрезвычайные доходы;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4) суммарные расходы.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В зависимости от их характера, условий осуществления и направлений деятельности предприятия делятся на расходы                            -  по обычным видам деятельности;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 операционные расходы;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внереализационные расходы;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 чрезвычайные  расходы.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ФОРМИРОВАНИЕ И ИСПОЛЬЗОВАНИЕ ПРИБЫЛИ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Первый</a:t>
            </a:r>
            <a:r>
              <a:rPr lang="ru-RU">
                <a:latin typeface="Times New Roman" pitchFamily="18" charset="0"/>
              </a:rPr>
              <a:t>   источник  формируется за счет монопольного положения предприятия по выпуску той или иной продукции и (или) уникальности продукта.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Второй</a:t>
            </a:r>
            <a:r>
              <a:rPr lang="ru-RU">
                <a:latin typeface="Times New Roman" pitchFamily="18" charset="0"/>
              </a:rPr>
              <a:t> источник связан непосредственно с производственной и предпринимательской деятельностью.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 </a:t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Третий </a:t>
            </a:r>
            <a:r>
              <a:rPr lang="ru-RU">
                <a:latin typeface="Times New Roman" pitchFamily="18" charset="0"/>
              </a:rPr>
              <a:t>связан с инновационной деятельностью предприятия.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Принципы распределения прибыли: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1) прибыль, получаемая предприятием в результате производственно-хозяйственной и финансовой деятельности, распределение между государством и предприятием;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2) прибыль для государства поступает в соответствующие бюджеты в виде налогов и сборов, ставки которых не могут быть произвольно изменены;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3) величина прибыли предприятия, оставшейся в его распоряжении после уплаты налогов, не должна снижать его заинтересованности в росте  объема производства и улучшении результатов производственно-хозяйственной  и финансовой деятельности</a:t>
            </a:r>
            <a:r>
              <a:rPr lang="ru-RU" sz="4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Смета расходов, финансируемых из прибыли, включает: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1) расходы, связанные с развитием производства;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2) расходы на социальные нужды;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3) расходы на материальные поощрения.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Рентабельность продукции показывает сколько  прибыли получает предприятие с единицы материальных затрат. </a:t>
            </a:r>
            <a:br>
              <a:rPr lang="ru-RU">
                <a:latin typeface="Times New Roman" pitchFamily="18" charset="0"/>
              </a:rPr>
            </a:b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 b="1">
                <a:latin typeface="Times New Roman" pitchFamily="18" charset="0"/>
              </a:rPr>
              <a:t>Рентабельность  затрат:</a:t>
            </a:r>
            <a:r>
              <a:rPr lang="ru-RU" sz="4000">
                <a:latin typeface="Times New Roman" pitchFamily="18" charset="0"/>
              </a:rPr>
              <a:t>   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 </a:t>
            </a:r>
            <a:r>
              <a:rPr lang="en-US" sz="4000">
                <a:latin typeface="Times New Roman" pitchFamily="18" charset="0"/>
              </a:rPr>
              <a:t>R</a:t>
            </a:r>
            <a:r>
              <a:rPr lang="ru-RU" sz="4000">
                <a:latin typeface="Times New Roman" pitchFamily="18" charset="0"/>
              </a:rPr>
              <a:t>з = (Пр / Собщ) х100%                                    </a:t>
            </a:r>
            <a:r>
              <a:rPr lang="ru-RU" sz="4000" b="1">
                <a:latin typeface="Times New Roman" pitchFamily="18" charset="0"/>
              </a:rPr>
              <a:t>Рентабельность  основных фондов:</a:t>
            </a:r>
            <a:r>
              <a:rPr lang="ru-RU" sz="4000">
                <a:latin typeface="Times New Roman" pitchFamily="18" charset="0"/>
              </a:rPr>
              <a:t>  </a:t>
            </a:r>
            <a:r>
              <a:rPr lang="en-US" sz="4000">
                <a:latin typeface="Times New Roman" pitchFamily="18" charset="0"/>
              </a:rPr>
              <a:t/>
            </a:r>
            <a:br>
              <a:rPr lang="en-US" sz="4000">
                <a:latin typeface="Times New Roman" pitchFamily="18" charset="0"/>
              </a:rPr>
            </a:br>
            <a:r>
              <a:rPr lang="en-US" sz="4000">
                <a:latin typeface="Times New Roman" pitchFamily="18" charset="0"/>
              </a:rPr>
              <a:t>R</a:t>
            </a:r>
            <a:r>
              <a:rPr lang="ru-RU" sz="4000">
                <a:latin typeface="Times New Roman" pitchFamily="18" charset="0"/>
              </a:rPr>
              <a:t>оф = (Пр / Соф) х100%</a:t>
            </a:r>
            <a:br>
              <a:rPr lang="ru-RU" sz="4000">
                <a:latin typeface="Times New Roman" pitchFamily="18" charset="0"/>
              </a:rPr>
            </a:br>
            <a:r>
              <a:rPr lang="ru-RU" sz="4000" b="1">
                <a:latin typeface="Times New Roman" pitchFamily="18" charset="0"/>
              </a:rPr>
              <a:t>Рентабельность  оборотных средств:</a:t>
            </a:r>
            <a:r>
              <a:rPr lang="ru-RU" sz="4000">
                <a:latin typeface="Times New Roman" pitchFamily="18" charset="0"/>
              </a:rPr>
              <a:t>  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 </a:t>
            </a:r>
            <a:r>
              <a:rPr lang="en-US" sz="4000">
                <a:latin typeface="Times New Roman" pitchFamily="18" charset="0"/>
              </a:rPr>
              <a:t>R</a:t>
            </a:r>
            <a:r>
              <a:rPr lang="ru-RU" sz="4000">
                <a:latin typeface="Times New Roman" pitchFamily="18" charset="0"/>
              </a:rPr>
              <a:t>ос = (Пр / Нос) х100%                                      </a:t>
            </a:r>
            <a:r>
              <a:rPr lang="ru-RU" sz="4000" b="1">
                <a:latin typeface="Times New Roman" pitchFamily="18" charset="0"/>
              </a:rPr>
              <a:t>Рентабельность  собственного капитала</a:t>
            </a:r>
            <a:br>
              <a:rPr lang="ru-RU" sz="4000" b="1">
                <a:latin typeface="Times New Roman" pitchFamily="18" charset="0"/>
              </a:rPr>
            </a:br>
            <a:r>
              <a:rPr lang="ru-RU" sz="4000" b="1">
                <a:latin typeface="Times New Roman" pitchFamily="18" charset="0"/>
              </a:rPr>
              <a:t>(производства):</a:t>
            </a:r>
            <a:br>
              <a:rPr lang="ru-RU" sz="4000" b="1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  </a:t>
            </a:r>
            <a:r>
              <a:rPr lang="en-US" sz="3600">
                <a:latin typeface="Times New Roman" pitchFamily="18" charset="0"/>
              </a:rPr>
              <a:t>R</a:t>
            </a:r>
            <a:r>
              <a:rPr lang="ru-RU" sz="3600">
                <a:latin typeface="Times New Roman" pitchFamily="18" charset="0"/>
              </a:rPr>
              <a:t>ск = </a:t>
            </a:r>
            <a:r>
              <a:rPr lang="en-US" sz="3600">
                <a:latin typeface="Times New Roman" pitchFamily="18" charset="0"/>
              </a:rPr>
              <a:t>ROE</a:t>
            </a:r>
            <a:r>
              <a:rPr lang="ru-RU" sz="3600">
                <a:latin typeface="Times New Roman" pitchFamily="18" charset="0"/>
              </a:rPr>
              <a:t> = (Пр/ СК(Оф+Нос)) х100% </a:t>
            </a:r>
            <a:r>
              <a:rPr lang="en-US" sz="3600">
                <a:latin typeface="Times New Roman" pitchFamily="18" charset="0"/>
              </a:rPr>
              <a:t>ROE</a:t>
            </a:r>
            <a:r>
              <a:rPr lang="ru-RU" sz="3600">
                <a:latin typeface="Times New Roman" pitchFamily="18" charset="0"/>
              </a:rPr>
              <a:t> – основной  коэффициент  доходности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Рентабельность реализации (продаж)</a:t>
            </a: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 </a:t>
            </a:r>
            <a:r>
              <a:rPr lang="en-US">
                <a:latin typeface="Times New Roman" pitchFamily="18" charset="0"/>
              </a:rPr>
              <a:t>R</a:t>
            </a:r>
            <a:r>
              <a:rPr lang="ru-RU">
                <a:latin typeface="Times New Roman" pitchFamily="18" charset="0"/>
              </a:rPr>
              <a:t>пр = (Пр от продажи продукции/ выручку от реализации продукции) х100% </a:t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Рентабельность по цене</a:t>
            </a:r>
            <a:br>
              <a:rPr lang="ru-RU" b="1">
                <a:latin typeface="Times New Roman" pitchFamily="18" charset="0"/>
              </a:rPr>
            </a:br>
            <a:r>
              <a:rPr lang="en-US">
                <a:latin typeface="Times New Roman" pitchFamily="18" charset="0"/>
              </a:rPr>
              <a:t>R</a:t>
            </a:r>
            <a:r>
              <a:rPr lang="ru-RU">
                <a:latin typeface="Times New Roman" pitchFamily="18" charset="0"/>
              </a:rPr>
              <a:t>ц = (цена - себестоимость/ цена) х 100% </a:t>
            </a:r>
            <a:br>
              <a:rPr lang="ru-RU">
                <a:latin typeface="Times New Roman" pitchFamily="18" charset="0"/>
              </a:rPr>
            </a:br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87</TotalTime>
  <Words>358</Words>
  <PresentationFormat>Экран (4:3)</PresentationFormat>
  <Paragraphs>48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Солнцестояние</vt:lpstr>
      <vt:lpstr>Издержки и формирование прибыли на предприятии</vt:lpstr>
      <vt:lpstr>СЕБЕСТОИМОСТЬ ПРОДУКЦИИ  – это выраженные в денежной форме текущие затраты предприятия на производство и реализацию продукции.</vt:lpstr>
      <vt:lpstr>Классификация затрат предприятия 1. По экономическому  содержанию - экономические элементы. Наиболее общие группы однородных затрат, возникающих на всех стадиях производственного процесса, которые позволяют более точно исчислять величину того или иного экономического ресурса;</vt:lpstr>
      <vt:lpstr>2. По цели исчисления  - экономические элементы для целей бухгалтерского учета.  Материальные затраты, затраты на оплату труда, отчисления на социальные нужды, прочие затраты.</vt:lpstr>
      <vt:lpstr>3. По наиболее общей функции - технологические. Связаны с непосредственным воздействием на предметы труда; - расходы по обслуживанию. Связаны с созданием условий для осуществления производственной и непроизводственной деятельности;</vt:lpstr>
      <vt:lpstr>5. По характеру производственной деятельности. - основные. Затраты основного производства; - вспомогательные. Затраты, обеспечивающие подачу энергии, транспортное обслуживание, ремонт основных  средств.</vt:lpstr>
      <vt:lpstr>7. По способу отнесения затрат на  себестоимость продукции. - прямые. Относятся непосредственно на себестоимость изделия; - косвенные. Не могут быть отнесены непосредственно на себестоимость изделия, а распределяются между видами продукции пропорционально какой-либо величине. </vt:lpstr>
      <vt:lpstr>9. По составу затрат  - простые. Состоят из одного экономического элемента; - комплексные. Состоят из нескольких экономических элементов с одинаковым производственным значением. </vt:lpstr>
      <vt:lpstr>10. По охвату нормирования - нормируемые. Могут быть рассчитаны до начала планируемого периода; - ненормируемые. Не могут быть рассчитаны до начала планируемого периода, например, затраты, на исправление брака.</vt:lpstr>
      <vt:lpstr>11. По периодичности возникновения  - текущие. Имеющие частую периодичность; - единовременные. Осуществляемые только один раз. </vt:lpstr>
      <vt:lpstr>12. По признаку эффективности. - производительные. На производство продукции установленного качества при рациональной технологии и организации  производства; - непроизводственные. Как следствие недостатков в технологии и организации производства.</vt:lpstr>
      <vt:lpstr>Все затраты, образующие себестоимость продукции,  по калькуляционным статьям группируются следующим образом:  1) материалы; 2) возвратные отходы (вычитаются); 3) покупные комплектующие изделия и полуфабрикаты;</vt:lpstr>
      <vt:lpstr>4) основная заработная плата производственных рабочих; 5) дополнительная заработная плата производственных рабочих; 6) отчисления на соц. налог; 7) общепроизводственные расходы (затраты на содержание оборудования и цеховые расходы); ЦЕХОВАЯ СЕБЕСТОИМОСТЬ </vt:lpstr>
      <vt:lpstr>8) общехозяйственные расходы; 9) прочие производственные расходы; ПРОИЗВОДСТВЕННАЯ СЕБЕСТОИМОСТЬ 10) Внепроизводственные (коммерческие) расходы; ПОЛНАЯ СЕБЕСТОИМОСТЬ</vt:lpstr>
      <vt:lpstr>К общепроизводственным расходам относят: 1) расходы на содержание и эксплуатацию оборудования: - амортизация оборудования и транспортных средств; -издержки на содержание и эксплуатацию оборудования; - расходы по страхованию оборудования; - оплата труда рабочих, обслуживающих оборудование;</vt:lpstr>
      <vt:lpstr> расходы всех видов энергии, воды, пара, сжатого воздуха, услуг вспомогательных производств; - расходы на ремонт оборудования, технические осмотры, уход; - другие расходы, связанные с использованием оборудования.</vt:lpstr>
      <vt:lpstr>2) цеховые расходы: - оплата труда аппарата управления цехов; - содержание, ремонт и амортизация  зданий, сооружений, инвентаря; - арендная плата за помещения, машины, оборудование и другие объекты, используемые в производстве;  - другие затраты, связанные с управлением производственными подразделениями.</vt:lpstr>
      <vt:lpstr>К общехозяйственным расходам относят: - административно-управленческие расходы; - содержание общехозяйственного персонала, не связанного с производственным процессом; - амортизационные отчисления и расходы на ремонт основных средств управленческого и общехозяйственного назначения;</vt:lpstr>
      <vt:lpstr>ПРИБЫЛЬ ПРЕДПРИЯТИЯ. ПОКАЗАТЕЛИ РЕНТАБЕЛЬНОСТИ</vt:lpstr>
      <vt:lpstr>ПРИБЫЛЬ –  денежное выражение основной части денежных накоплений, создаваемых предприятиями любой формы собственности</vt:lpstr>
      <vt:lpstr>Значение прибыли:   прибыль является показателем, наиболее  полно отражающим эффективность производства,  объем и качество производимой продукции,  состояние производительности труда,  уровень себестоимости.</vt:lpstr>
      <vt:lpstr>ФУНКЦИИ ПРИБЫЛИ:  1) отражает конечный финансовый результат, т.е. характеризует экономический эффект, полученный в результате деятельности предприятия. </vt:lpstr>
      <vt:lpstr>2) стимулирующая функция состоит в том, что прибыль одновременно является финансовым результатом  и основным элементом финансовых ресурсов предприятия.    3) прибыль является одним из источников формирования бюджетов разных уровней.  </vt:lpstr>
      <vt:lpstr>В хозяйственной практике выделяют следующие виды прибыли: 1) валовая прибыль – разница между выручкой от реализации и производственной себестоимостью; 2) прибыль от реализации продукции (работ, услуг) – это финансовый  результат, полученный  от основной деятельности предприятия, которая  может осуществляться в любых видах, зафиксированных в его уставе и не запрещенных законом. Прибыль на предприятии представляет собой разницу между доходами и расходами предприятия; </vt:lpstr>
      <vt:lpstr>3) суммарные доходы.  В зависимости от их характера, получения и направлений деятельности  предприятия подразделяются на: - доходы от обычных видов деятельности; - операционные  доходы; - внереализационные  доходы; - чрезвычайные доходы;</vt:lpstr>
      <vt:lpstr>4) суммарные расходы.  В зависимости от их характера, условий осуществления и направлений деятельности предприятия делятся на расходы                            -  по обычным видам деятельности; -  операционные расходы; - внереализационные расходы; -  чрезвычайные  расходы.</vt:lpstr>
      <vt:lpstr>ФОРМИРОВАНИЕ И ИСПОЛЬЗОВАНИЕ ПРИБЫЛИ  Первый   источник  формируется за счет монопольного положения предприятия по выпуску той или иной продукции и (или) уникальности продукта. </vt:lpstr>
      <vt:lpstr>Второй источник связан непосредственно с производственной и предпринимательской деятельностью.   Третий связан с инновационной деятельностью предприятия. </vt:lpstr>
      <vt:lpstr>Принципы распределения прибыли:  1) прибыль, получаемая предприятием в результате производственно-хозяйственной и финансовой деятельности, распределение между государством и предприятием;</vt:lpstr>
      <vt:lpstr>2) прибыль для государства поступает в соответствующие бюджеты в виде налогов и сборов, ставки которых не могут быть произвольно изменены; 3) величина прибыли предприятия, оставшейся в его распоряжении после уплаты налогов, не должна снижать его заинтересованности в росте  объема производства и улучшении результатов производственно-хозяйственной  и финансовой деятельности </vt:lpstr>
      <vt:lpstr>Смета расходов, финансируемых из прибыли, включает:  1) расходы, связанные с развитием производства; 2) расходы на социальные нужды; 3) расходы на материальные поощрения.</vt:lpstr>
      <vt:lpstr>Рентабельность продукции показывает сколько  прибыли получает предприятие с единицы материальных затрат.   </vt:lpstr>
      <vt:lpstr>Рентабельность  затрат:     Rз = (Пр / Собщ) х100%                                    Рентабельность  основных фондов:   Rоф = (Пр / Соф) х100% Рентабельность  оборотных средств:    Rос = (Пр / Нос) х100%                                      Рентабельность  собственного капитала (производства):   Rск = ROE = (Пр/ СК(Оф+Нос)) х100% ROE – основной  коэффициент  доходности</vt:lpstr>
      <vt:lpstr>Рентабельность реализации (продаж)  Rпр = (Пр от продажи продукции/ выручку от реализации продукции) х100%  Рентабельность по цене Rц = (цена - себестоимость/ цена) х 100%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 ИЗДЕРЖЕК  СЕБЕСТОИМОСТИ</dc:title>
  <dc:creator>Алия Кабдулшарипова</dc:creator>
  <cp:lastModifiedBy>User</cp:lastModifiedBy>
  <cp:revision>5</cp:revision>
  <dcterms:created xsi:type="dcterms:W3CDTF">2021-08-25T14:52:58Z</dcterms:created>
  <dcterms:modified xsi:type="dcterms:W3CDTF">2021-09-06T08:47:36Z</dcterms:modified>
</cp:coreProperties>
</file>